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9" r:id="rId8"/>
    <p:sldId id="270" r:id="rId9"/>
    <p:sldId id="262" r:id="rId10"/>
    <p:sldId id="263" r:id="rId11"/>
    <p:sldId id="264" r:id="rId12"/>
    <p:sldId id="265" r:id="rId13"/>
    <p:sldId id="273" r:id="rId14"/>
    <p:sldId id="266" r:id="rId15"/>
    <p:sldId id="267" r:id="rId16"/>
    <p:sldId id="268" r:id="rId17"/>
    <p:sldId id="257" r:id="rId18"/>
    <p:sldId id="271" r:id="rId19"/>
    <p:sldId id="272" r:id="rId20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2" autoAdjust="0"/>
    <p:restoredTop sz="94660"/>
  </p:normalViewPr>
  <p:slideViewPr>
    <p:cSldViewPr>
      <p:cViewPr>
        <p:scale>
          <a:sx n="50" d="100"/>
          <a:sy n="50" d="100"/>
        </p:scale>
        <p:origin x="-2538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3A37-537B-4410-BB05-44D1A9DEDD28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2C61-0EBA-4E7D-BECB-9D2625675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9718D-DBD1-4E34-A31C-995AF3735704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CE57-D843-413A-9B92-267EDC6E2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0301-9659-4822-8831-9EA8C6DD4D07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4327-5B8F-42B7-8F9E-EED88B81E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D209-55E8-43DE-9FA1-9226504FF567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4FEF-AB9F-417C-8B92-2414D824A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814CF-690C-43C9-92F6-0297FC882734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9897-DCBB-4293-888F-86C4AD5B9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F9C01-9E0F-4D6D-8A35-346EADD1435F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9EBE-E51D-47EC-BD69-E39694B0F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DE25-E6D5-4321-8E29-DAEEF99884A9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2FC0-A313-4569-AE16-FBD7AFC2E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DBAF-73AE-4F15-8196-19BA545B0F51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2EA3-42AE-4CED-9DE2-5C057B134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CA87-DE02-49E6-AFA9-F6F5BA8CAE13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43A8-157E-4690-8ABE-8B61BF068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1B0A-2A8B-49B0-9E7A-306DA0AA4BE5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7D59-24E0-45E8-BEBF-CDEA85F52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3D84-73F7-432A-8068-AAD3F5A39A91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867A-69BB-4133-80DD-2F01AA008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A7A6-C440-4242-A922-4D74324F936A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1CD6-D8ED-4B3F-BD16-3BADB1E1C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3E89-B6FD-4DDE-A973-2B9F508F6B15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24D12-2A88-44A3-BB49-997A9DF02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3E9ED-6AAB-41BB-9688-47B4A88F8C3A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2B59-90CC-45BC-A2D8-32F20120F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B34D-6D5A-4FE3-96A4-707B50898DB4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2FB5-09E4-4048-A94C-371FE3D10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F10E-FE52-44C0-BB2B-E6A0B1CBA182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F0AA7-8B5F-4759-9258-C7432FC84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7AF1-53AD-4AC5-84E0-A853D1C2A1F9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9C545-3449-4EE7-A169-33F4A73F7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FF68-83DE-4E04-AAEF-0FD93F878C00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DD203-F308-4F22-8B34-AA94E8904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04C3-E947-4D3E-A9C1-08B43CC4D726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17C3-BBDF-47DA-95D3-B8F39BCEB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999C-DEF8-4785-8066-4EA17E87B393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633C-8ABD-461D-9034-93FF16D8D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D5C1D-8DAB-4ED9-AAFF-09D7E7FB233F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D863-D613-4283-887E-0E8B15F5D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A0F3-3865-44FF-B627-652082BCB9C7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66DD-C917-4372-9596-12DE022E4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32270-F9C7-4D76-9647-0A8EB1DE1DC6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1C19F-96CD-4FAA-918E-0ECD2C119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A59192-93D8-4649-91B5-7936ACC2F19F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18F858-EA93-4227-99CE-B36E9221E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13" descr="Безимени-1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88" y="250825"/>
            <a:ext cx="66230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5" descr="Безимени-2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52963" y="395288"/>
            <a:ext cx="18732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 userDrawn="1"/>
        </p:nvSpPr>
        <p:spPr>
          <a:xfrm>
            <a:off x="0" y="0"/>
            <a:ext cx="188640" cy="9144000"/>
          </a:xfrm>
          <a:prstGeom prst="rect">
            <a:avLst/>
          </a:prstGeom>
          <a:gradFill>
            <a:gsLst>
              <a:gs pos="0">
                <a:srgbClr val="00B0F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 flipV="1">
            <a:off x="6669360" y="0"/>
            <a:ext cx="188640" cy="9144000"/>
          </a:xfrm>
          <a:prstGeom prst="rect">
            <a:avLst/>
          </a:prstGeom>
          <a:gradFill>
            <a:gsLst>
              <a:gs pos="0">
                <a:srgbClr val="00B0F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 rot="16200000">
            <a:off x="3334680" y="-3334680"/>
            <a:ext cx="18864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 rot="5400000" flipH="1">
            <a:off x="3334680" y="5620680"/>
            <a:ext cx="18864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8928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170A72-1962-492D-AF60-B3540BE803A4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80CF81-9594-4DC5-A9BD-022E1DB97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836712" y="2915816"/>
            <a:ext cx="5076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МКДОУ «Детский сад  г.Фатежа «Золотой ключик»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196752" y="7205008"/>
            <a:ext cx="41420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Воспитатели: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Ягупьева Татьяна Юрьевна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Зубкова Наталья Владимировна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2015-16  учебный год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640" y="4427984"/>
            <a:ext cx="648072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Творческий отчет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кружка «Волшебные комочки»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младшей группы №3 «Пчёлки»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Рисунок 6" descr="Безимени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1208" y="3347864"/>
            <a:ext cx="12557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7" descr="Безимени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3347864"/>
            <a:ext cx="12557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144" y="251520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Татьяна\Desktop\Фото поделок кружка Волшебные комочки\поделки 2015-2016 уч.год\Украсим туфель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600"/>
            <a:ext cx="3501008" cy="3024336"/>
          </a:xfrm>
          <a:prstGeom prst="rect">
            <a:avLst/>
          </a:prstGeom>
          <a:noFill/>
        </p:spPr>
      </p:pic>
      <p:pic>
        <p:nvPicPr>
          <p:cNvPr id="6146" name="Picture 2" descr="C:\Users\Татьяна\Desktop\Фото поделок кружка Волшебные комочки\поделки 2015-2016 уч.год\Вышла курочка гуля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016" y="2123728"/>
            <a:ext cx="3284984" cy="2952328"/>
          </a:xfrm>
          <a:prstGeom prst="rect">
            <a:avLst/>
          </a:prstGeom>
          <a:noFill/>
        </p:spPr>
      </p:pic>
      <p:pic>
        <p:nvPicPr>
          <p:cNvPr id="6148" name="Picture 4" descr="C:\Users\Татьяна\Desktop\Фото поделок кружка Волшебные комочки\поделки 2015-2016 уч.год\Разноцветный светофорч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008" y="5796136"/>
            <a:ext cx="3356993" cy="288032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200" y="0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4864" y="8097838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Безимени-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7032" y="323528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Татьяна\Desktop\DSCN00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44008"/>
            <a:ext cx="3429000" cy="33190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0648" y="539552"/>
            <a:ext cx="257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«Украсим туфельку»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3016" y="1619672"/>
            <a:ext cx="305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«Вышла курочка гулять»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688" y="4211960"/>
            <a:ext cx="212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«Самолет летит»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7635" y="5436096"/>
            <a:ext cx="36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«Разноцветный светофорчик»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Татьяна\Desktop\Фото поделок кружка Волшебные комочки\поделки 2015-2016 уч.год\Улитка, улитка выпусти р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568"/>
            <a:ext cx="3501008" cy="2987824"/>
          </a:xfrm>
          <a:prstGeom prst="rect">
            <a:avLst/>
          </a:prstGeom>
          <a:noFill/>
        </p:spPr>
      </p:pic>
      <p:pic>
        <p:nvPicPr>
          <p:cNvPr id="5122" name="Picture 2" descr="C:\Users\Татьяна\Desktop\Фото поделок кружка Волшебные комочки\поделки 2015-2016 уч.год\Черепа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016" y="2051720"/>
            <a:ext cx="3284984" cy="2987824"/>
          </a:xfrm>
          <a:prstGeom prst="rect">
            <a:avLst/>
          </a:prstGeom>
          <a:noFill/>
        </p:spPr>
      </p:pic>
      <p:pic>
        <p:nvPicPr>
          <p:cNvPr id="1026" name="Picture 2" descr="C:\Users\Татьяна\Desktop\Фото поделок кружка Волшебные комочки\поделки 2015-2016 уч.год\Насекомые на луг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768" y="5796136"/>
            <a:ext cx="3501008" cy="3024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51520"/>
            <a:ext cx="380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«Улитка, улитка, выпусти рога»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9080" y="1619672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«Черепаха»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6792" y="5292080"/>
            <a:ext cx="261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«На лугу насекомые»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20160516_113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008" y="1907704"/>
            <a:ext cx="3356992" cy="3168352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20160510_161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0324" y="841276"/>
            <a:ext cx="3168352" cy="3429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2656" y="395536"/>
            <a:ext cx="273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«Цветик- семицветик»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5104" y="1331640"/>
            <a:ext cx="179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«Радуга-дуга»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Татьяна\Desktop\Детский сад\КРУЖОК ВОЛШЕБНЫЕ КОМОЧКИ группа №3\20150521_181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776" y="5652120"/>
            <a:ext cx="3816424" cy="32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48880" y="5148064"/>
            <a:ext cx="140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«Бабочки»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Безимени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463" y="3276600"/>
            <a:ext cx="7921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 descr="Безимени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63" y="5219700"/>
            <a:ext cx="10810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 descr="Безимени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025" y="8027988"/>
            <a:ext cx="7921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144" y="179512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664" y="2267744"/>
            <a:ext cx="5464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Чему  мы научились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48" y="3131840"/>
            <a:ext cx="64360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Дети научились основным приемам:</a:t>
            </a:r>
          </a:p>
          <a:p>
            <a:pPr lvl="0"/>
            <a:endParaRPr lang="ru-RU" sz="2000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Раскатывание</a:t>
            </a:r>
            <a:r>
              <a:rPr lang="ru-RU" sz="2000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— кусочек, положенный между ладонями или на доску и прижатый ладонью, раскатывается прямолинейными движениями кистей рук, удлиняется и приобретает цилиндрическую форму.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Скатывание </a:t>
            </a:r>
            <a:r>
              <a:rPr lang="ru-RU" sz="2000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— кусочек пластилина кругообразными движениями ладоней или пальцами скатывается в шарик.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Оттягивание </a:t>
            </a:r>
            <a:r>
              <a:rPr lang="ru-RU" sz="2000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— слегка потянув щепоткой часть пластилина можно сформировать часть изображения.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Заглаживание</a:t>
            </a:r>
            <a:r>
              <a:rPr lang="ru-RU" sz="2000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– требуется при изображении плоских и гладких поверхностей – выполняется кончиками пальцев. 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Безимени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463" y="3276600"/>
            <a:ext cx="7921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Безимени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63" y="5219700"/>
            <a:ext cx="10810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Безимени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025" y="8027988"/>
            <a:ext cx="7921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2" descr="Безимени-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251520"/>
            <a:ext cx="105568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144" y="179512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32656" y="2663498"/>
            <a:ext cx="626469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Сплющивание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— наиболее применяемый приём — для этого шарик сдавливают до формы лепёшки. Небольшие углубления и изгибы поверхности передают вдавливанием — нажимом пальцев, стека или формирующих структуру вспомогательных инструментов — трубочек, зубчатых колесиков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Прищипывание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— осуществляется сжатием пальцев, собранных в щепотку, в той части формы, где создаётся новая деталь.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Надавливание и размазывание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— важно научить детей прилагать усилия пальчиками.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Воспитатель показывает приёмы, а при необходимости берёт указательный пальчик ребёнка и помогает нарисовать пластилиновую линию, поворачивает пальчик в нужном направлении.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Основные направления размазывания – сверху вниз, слева направо.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Безимени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463" y="3276600"/>
            <a:ext cx="7921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Безимени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63" y="5219700"/>
            <a:ext cx="10810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Безимени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025" y="8027988"/>
            <a:ext cx="7921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144" y="251520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648" y="2926913"/>
            <a:ext cx="633670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У детей к концу учебного года развита умелость рук, укрепилась их сила. 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Движения рук стали более согласованными, а движения пальцев более дифференцированными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Дети научились самостоятельно осуществлять движения, контролируя их силу, направленность 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Многие дети умеют вдавливать различные мелкие детали в пластилин, постепенно развивается  пинцетное хватание, т.е. захват мелкого предмета двумя пальцами или щепотью.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Постепенно происходит развитие руки и глаза, координации движений обеих рук.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Безимени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463" y="3276600"/>
            <a:ext cx="7921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 descr="Безимени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63" y="5219700"/>
            <a:ext cx="10810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 descr="Безимени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025" y="8027988"/>
            <a:ext cx="7921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144" y="251520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648" y="2987824"/>
            <a:ext cx="6336704" cy="482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 концу года более развита речь, внимание, память, мышление, творческие способности;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восприятия, пространственной ориентации, сенсомоторной координации;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умения планировать свою работу и доводить ее до конца;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интеграции различных образовательных сфер: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социально-коммуникативное развитие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познавательное развитие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речевое развитие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художественно-эстетическое развитие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6192640" y="1552888"/>
            <a:ext cx="792088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Реализуют познавательную активность</a:t>
            </a:r>
            <a:r>
              <a:rPr lang="ru-RU" dirty="0" smtClean="0"/>
              <a:t>. Весь подбираемый материал для занятий с детьми, имеет практическую направленность, максимально опирается на имеющийся у них жизненный опыт, помогает выделить сущность признаков изучаемых объектов и явлений, активизирует образы и представления, хранящиеся в долговременной памяти. Они позволяют уточнить уже усвоенные им знания, расширить их, применять первые варианты обобщения.</a:t>
            </a:r>
          </a:p>
          <a:p>
            <a:r>
              <a:rPr lang="ru-RU" b="1" dirty="0" smtClean="0"/>
              <a:t>В интересной игровой форме обогащают свой словарь</a:t>
            </a:r>
            <a:r>
              <a:rPr lang="ru-RU" dirty="0" smtClean="0"/>
              <a:t>. В процессе обыгрывания сюжета и выполнения практических действий с пластилином ведётся непрерывный разговор с детьми. Такая игровая организация деятельности детей стимулирует их речевую активность, вызывает речевое подражание, формирование и активизации словаря, пониманию ребенком речи окружающих.</a:t>
            </a:r>
          </a:p>
          <a:p>
            <a:r>
              <a:rPr lang="ru-RU" b="1" dirty="0" smtClean="0"/>
              <a:t>Знакомятся с художественными произведениями</a:t>
            </a:r>
            <a:r>
              <a:rPr lang="ru-RU" dirty="0" smtClean="0"/>
              <a:t>, стихами, потешками, пальчиковыми играми.</a:t>
            </a:r>
          </a:p>
          <a:p>
            <a:r>
              <a:rPr lang="ru-RU" dirty="0" smtClean="0"/>
              <a:t>У детей </a:t>
            </a:r>
            <a:r>
              <a:rPr lang="ru-RU" b="1" dirty="0" smtClean="0"/>
              <a:t>появляются первые элементарные математические представления </a:t>
            </a:r>
            <a:r>
              <a:rPr lang="ru-RU" dirty="0" smtClean="0"/>
              <a:t>о счете, размере, величине.</a:t>
            </a:r>
          </a:p>
          <a:p>
            <a:r>
              <a:rPr lang="ru-RU" b="1" dirty="0" smtClean="0"/>
              <a:t>Развивают сенсорные эталоны.</a:t>
            </a:r>
            <a:r>
              <a:rPr lang="ru-RU" dirty="0" smtClean="0"/>
              <a:t> Сенсорное развитие занимает одно из центральных мест в работе с детьми по пластилинографии. В младшей группе происходит развитие общих сенсорных способностей: цвет, форма, величина.</a:t>
            </a:r>
          </a:p>
          <a:p>
            <a:r>
              <a:rPr lang="ru-RU" dirty="0" smtClean="0"/>
              <a:t>У детей воспитывается </a:t>
            </a:r>
            <a:r>
              <a:rPr lang="ru-RU" b="1" dirty="0" smtClean="0"/>
              <a:t>тактильные и термические чувства пальцев.</a:t>
            </a:r>
            <a:r>
              <a:rPr lang="ru-RU" dirty="0" smtClean="0"/>
              <a:t> Необходимость тактильного и термического чувства кончиками и подушечками пальцев обусловлена практикой жизни, должна стать необходимой фазой обучения, накопления социокультурного опыта ребенка.</a:t>
            </a:r>
          </a:p>
          <a:p>
            <a:r>
              <a:rPr lang="ru-RU" dirty="0" smtClean="0"/>
              <a:t>Дети дошкольного возраста наилучшим образом знакомятся с материалами через тактильные ощущения. На занятиях кружка происходит реализация впечатлений, знаний, эмоционального состояния детей в изобразительном творчестве.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0648" y="7596336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Рисуя пластилином, ребенок постепенно подготавливает руку к освоению такого сложного навыка, как письмо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 descr="Безимени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463" y="3276600"/>
            <a:ext cx="7921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" descr="Безимени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63" y="5219700"/>
            <a:ext cx="10810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Безимени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025" y="8027988"/>
            <a:ext cx="7921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144" y="251520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36192640" y="1552888"/>
            <a:ext cx="792088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Реализуют познавательную активность</a:t>
            </a:r>
            <a:r>
              <a:rPr lang="ru-RU" dirty="0" smtClean="0"/>
              <a:t>. Весь подбираемый материал для занятий с детьми, имеет практическую направленность, максимально опирается на имеющийся у них жизненный опыт, помогает выделить сущность признаков изучаемых объектов и явлений, активизирует образы и представления, хранящиеся в долговременной памяти. Они позволяют уточнить уже усвоенные им знания, расширить их, применять первые варианты обобщения.</a:t>
            </a:r>
          </a:p>
          <a:p>
            <a:r>
              <a:rPr lang="ru-RU" b="1" dirty="0" smtClean="0"/>
              <a:t>В интересной игровой форме обогащают свой словарь</a:t>
            </a:r>
            <a:r>
              <a:rPr lang="ru-RU" dirty="0" smtClean="0"/>
              <a:t>. В процессе обыгрывания сюжета и выполнения практических действий с пластилином ведётся непрерывный разговор с детьми. Такая игровая организация деятельности детей стимулирует их речевую активность, вызывает речевое подражание, формирование и активизации словаря, пониманию ребенком речи окружающих.</a:t>
            </a:r>
          </a:p>
          <a:p>
            <a:r>
              <a:rPr lang="ru-RU" b="1" dirty="0" smtClean="0"/>
              <a:t>Знакомятся с художественными произведениями</a:t>
            </a:r>
            <a:r>
              <a:rPr lang="ru-RU" dirty="0" smtClean="0"/>
              <a:t>, стихами, потешками, пальчиковыми играми.</a:t>
            </a:r>
          </a:p>
          <a:p>
            <a:r>
              <a:rPr lang="ru-RU" dirty="0" smtClean="0"/>
              <a:t>У детей </a:t>
            </a:r>
            <a:r>
              <a:rPr lang="ru-RU" b="1" dirty="0" smtClean="0"/>
              <a:t>появляются первые элементарные математические представления </a:t>
            </a:r>
            <a:r>
              <a:rPr lang="ru-RU" dirty="0" smtClean="0"/>
              <a:t>о счете, размере, величине.</a:t>
            </a:r>
          </a:p>
          <a:p>
            <a:r>
              <a:rPr lang="ru-RU" b="1" dirty="0" smtClean="0"/>
              <a:t>Развивают сенсорные эталоны.</a:t>
            </a:r>
            <a:r>
              <a:rPr lang="ru-RU" dirty="0" smtClean="0"/>
              <a:t> Сенсорное развитие занимает одно из центральных мест в работе с детьми по пластилинографии. В младшей группе происходит развитие общих сенсорных способностей: цвет, форма, величина.</a:t>
            </a:r>
          </a:p>
          <a:p>
            <a:r>
              <a:rPr lang="ru-RU" dirty="0" smtClean="0"/>
              <a:t>У детей воспитывается </a:t>
            </a:r>
            <a:r>
              <a:rPr lang="ru-RU" b="1" dirty="0" smtClean="0"/>
              <a:t>тактильные и термические чувства пальцев.</a:t>
            </a:r>
            <a:r>
              <a:rPr lang="ru-RU" dirty="0" smtClean="0"/>
              <a:t> Необходимость тактильного и термического чувства кончиками и подушечками пальцев обусловлена практикой жизни, должна стать необходимой фазой обучения, накопления социокультурного опыта ребенка.</a:t>
            </a:r>
          </a:p>
          <a:p>
            <a:r>
              <a:rPr lang="ru-RU" dirty="0" smtClean="0"/>
              <a:t>Дети дошкольного возраста наилучшим образом знакомятся с материалами через тактильные ощущения. На занятиях кружка происходит реализация впечатлений, знаний, эмоционального состояния детей в изобразительном творчестве.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630801" y="1835696"/>
            <a:ext cx="97210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Реализуют познавательную активность</a:t>
            </a:r>
            <a:r>
              <a:rPr lang="ru-RU" dirty="0" smtClean="0"/>
              <a:t>. Весь подбираемый материал для занятий с детьми, имеет практическую направленность, максимально опирается на имеющийся у них жизненный опыт, помогает выделить сущность признаков изучаемых объектов и явлений, активизирует образы и представления, хранящиеся в долговременной памяти. Они позволяют уточнить уже усвоенные им знания, расширить их, применять первые варианты обобщения.</a:t>
            </a:r>
          </a:p>
          <a:p>
            <a:r>
              <a:rPr lang="ru-RU" b="1" dirty="0" smtClean="0"/>
              <a:t>В интересной игровой форме обогащают свой словарь</a:t>
            </a:r>
            <a:r>
              <a:rPr lang="ru-RU" dirty="0" smtClean="0"/>
              <a:t>. В процессе обыгрывания сюжета и выполнения практических действий с пластилином ведётся непрерывный разговор с детьми. Такая игровая организация деятельности детей стимулирует их речевую активность, вызывает речевое подражание, формирование и активизации словаря, пониманию ребенком речи окружающих.</a:t>
            </a:r>
          </a:p>
          <a:p>
            <a:r>
              <a:rPr lang="ru-RU" b="1" dirty="0" smtClean="0"/>
              <a:t>Знакомятся с художественными произведениями</a:t>
            </a:r>
            <a:r>
              <a:rPr lang="ru-RU" dirty="0" smtClean="0"/>
              <a:t>, стихами, потешками, пальчиковыми играми.</a:t>
            </a:r>
          </a:p>
          <a:p>
            <a:r>
              <a:rPr lang="ru-RU" dirty="0" smtClean="0"/>
              <a:t>У детей </a:t>
            </a:r>
            <a:r>
              <a:rPr lang="ru-RU" b="1" dirty="0" smtClean="0"/>
              <a:t>появляются первые элементарные математические представления </a:t>
            </a:r>
            <a:r>
              <a:rPr lang="ru-RU" dirty="0" smtClean="0"/>
              <a:t>о счете, размере, величине.</a:t>
            </a:r>
          </a:p>
          <a:p>
            <a:r>
              <a:rPr lang="ru-RU" b="1" dirty="0" smtClean="0"/>
              <a:t>Развивают сенсорные эталоны.</a:t>
            </a:r>
            <a:r>
              <a:rPr lang="ru-RU" dirty="0" smtClean="0"/>
              <a:t> Сенсорное развитие занимает одно из центральных мест в работе с детьми по пластилинографии. В младшей группе происходит развитие общих сенсорных способностей: цвет, форма, величина.</a:t>
            </a:r>
          </a:p>
          <a:p>
            <a:r>
              <a:rPr lang="ru-RU" dirty="0" smtClean="0"/>
              <a:t>У детей воспитывается </a:t>
            </a:r>
            <a:r>
              <a:rPr lang="ru-RU" b="1" dirty="0" smtClean="0"/>
              <a:t>тактильные и термические чувства пальцев.</a:t>
            </a:r>
            <a:r>
              <a:rPr lang="ru-RU" dirty="0" smtClean="0"/>
              <a:t> Необходимость тактильного и термического чувства кончиками и подушечками пальцев обусловлена практикой жизни, должна стать необходимой фазой обучения, накопления социокультурного опыта ребенка.</a:t>
            </a:r>
          </a:p>
          <a:p>
            <a:r>
              <a:rPr lang="ru-RU" dirty="0" smtClean="0"/>
              <a:t>Дети дошкольного возраста наилучшим образом знакомятся с материалами через тактильные ощущения. На занятиях кружка происходит реализация впечатлений, знаний, эмоционального состояния детей в изобразительном творчестве.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83201" y="1988096"/>
            <a:ext cx="972108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Реализуют познавательную активность</a:t>
            </a:r>
            <a:r>
              <a:rPr lang="ru-RU" dirty="0" smtClean="0"/>
              <a:t>. Весь подбираемый материал для занятий с детьми, имеет практическую направленность, максимально опирается на имеющийся у них жизненный опыт, помогает выделить сущность признаков изучаемых объектов и явлений, активизирует образы и представления, хранящиеся в долговременной памяти. Они позволяют уточнить уже усвоенные им знания, расширить их, применять первые варианты обобщения.</a:t>
            </a:r>
          </a:p>
          <a:p>
            <a:r>
              <a:rPr lang="ru-RU" b="1" dirty="0" smtClean="0"/>
              <a:t>В интересной игровой форме обогащают свой словарь</a:t>
            </a:r>
            <a:r>
              <a:rPr lang="ru-RU" dirty="0" smtClean="0"/>
              <a:t>. В процессе обыгрывания сюжета и выполнения практических действий с пластилином ведётся непрерывный разговор с детьми. Такая игровая организация деятельности детей стимулирует их речевую активность, вызывает речевое подражание, формирование и активизации словаря, пониманию ребенком речи окружающих.</a:t>
            </a:r>
          </a:p>
          <a:p>
            <a:r>
              <a:rPr lang="ru-RU" b="1" dirty="0" smtClean="0"/>
              <a:t>Знакомятся с художественными произведениями</a:t>
            </a:r>
            <a:r>
              <a:rPr lang="ru-RU" dirty="0" smtClean="0"/>
              <a:t>, стихами, потешками, пальчиковыми играми.</a:t>
            </a:r>
          </a:p>
          <a:p>
            <a:r>
              <a:rPr lang="ru-RU" dirty="0" smtClean="0"/>
              <a:t>У детей </a:t>
            </a:r>
            <a:r>
              <a:rPr lang="ru-RU" b="1" dirty="0" smtClean="0"/>
              <a:t>появляются первые элементарные математические представления </a:t>
            </a:r>
            <a:r>
              <a:rPr lang="ru-RU" dirty="0" smtClean="0"/>
              <a:t>о счете, размере, величине.</a:t>
            </a:r>
          </a:p>
          <a:p>
            <a:r>
              <a:rPr lang="ru-RU" b="1" dirty="0" smtClean="0"/>
              <a:t>Развивают сенсорные эталоны.</a:t>
            </a:r>
            <a:r>
              <a:rPr lang="ru-RU" dirty="0" smtClean="0"/>
              <a:t> Сенсорное развитие занимает одно из центральных мест в работе с детьми по пластилинографии. В младшей группе происходит развитие общих сенсорных способностей: цвет, форма, величина.</a:t>
            </a:r>
          </a:p>
          <a:p>
            <a:r>
              <a:rPr lang="ru-RU" dirty="0" smtClean="0"/>
              <a:t>У детей воспитывается </a:t>
            </a:r>
            <a:r>
              <a:rPr lang="ru-RU" b="1" dirty="0" smtClean="0"/>
              <a:t>тактильные и термические чувства пальцев.</a:t>
            </a:r>
            <a:r>
              <a:rPr lang="ru-RU" dirty="0" smtClean="0"/>
              <a:t> Необходимость тактильного и термического чувства кончиками и подушечками пальцев обусловлена практикой жизни, должна стать необходимой фазой обучения, накопления социокультурного опыта ребенка.</a:t>
            </a:r>
          </a:p>
          <a:p>
            <a:r>
              <a:rPr lang="ru-RU" dirty="0" smtClean="0"/>
              <a:t>Дети дошкольного возраста наилучшим образом знакомятся с материалами через тактильные ощущения. На занятиях кружка происходит реализация впечатлений, знаний, эмоционального состояния детей в изобразительном творчестве.</a:t>
            </a:r>
            <a:endParaRPr lang="ru-RU" dirty="0"/>
          </a:p>
        </p:txBody>
      </p:sp>
      <p:sp>
        <p:nvSpPr>
          <p:cNvPr id="7" name="TextBox 5"/>
          <p:cNvSpPr txBox="1"/>
          <p:nvPr/>
        </p:nvSpPr>
        <p:spPr>
          <a:xfrm>
            <a:off x="260648" y="2195736"/>
            <a:ext cx="63367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Реализована познавательная активность</a:t>
            </a:r>
            <a:r>
              <a:rPr lang="ru-RU" sz="2000" dirty="0" smtClean="0">
                <a:solidFill>
                  <a:srgbClr val="C00000"/>
                </a:solidFill>
              </a:rPr>
              <a:t>. Весь подбираемый материал для занятий с детьми, имеет практическую направленность, максимально опирается на имеющийся у них жизненный опыт, помогает выделить сущность признаков изучаемых объектов и явлений, активизирует образы и представления, хранящиеся в долговременной памяти. Они позволяют уточнить уже усвоенные им знания, расширить их, применять первые варианты обобщения.</a:t>
            </a:r>
          </a:p>
          <a:p>
            <a:pPr algn="just"/>
            <a:endParaRPr lang="ru-RU" sz="20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 интересной игровой форме обогатился словарный запас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smtClean="0">
                <a:solidFill>
                  <a:srgbClr val="C00000"/>
                </a:solidFill>
              </a:rPr>
              <a:t>В процессе обыгрывания сюжета и выполнения практических действий с пластилином ведётся непрерывный разговор с детьми. Такая игровая организация деятельности детей стимулирует их речевую активность, вызывает речевое подражание, формирование и активизации словаря, пониманию ребенком речи окружающих.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Безимени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463" y="3276600"/>
            <a:ext cx="7921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Безимени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63" y="5219700"/>
            <a:ext cx="10810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Безимени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025" y="8027988"/>
            <a:ext cx="7921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144" y="251520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0648" y="1972806"/>
            <a:ext cx="633670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Знакомились с художественными произведениями</a:t>
            </a:r>
            <a:r>
              <a:rPr lang="ru-RU" sz="2000" dirty="0" smtClean="0">
                <a:solidFill>
                  <a:srgbClr val="C00000"/>
                </a:solidFill>
              </a:rPr>
              <a:t>, стихами, потешками,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пальчиковыми играми.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 детей появились первые элементарные математические представления</a:t>
            </a:r>
            <a:r>
              <a:rPr lang="ru-RU" sz="2000" b="1" dirty="0" smtClean="0">
                <a:solidFill>
                  <a:srgbClr val="C00000"/>
                </a:solidFill>
              </a:rPr>
              <a:t> </a:t>
            </a:r>
            <a:r>
              <a:rPr lang="ru-RU" sz="2000" dirty="0" smtClean="0">
                <a:solidFill>
                  <a:srgbClr val="C00000"/>
                </a:solidFill>
              </a:rPr>
              <a:t>о счете, размере, величине.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Развиты сенсорные эталоны</a:t>
            </a:r>
            <a:r>
              <a:rPr lang="ru-RU" sz="2000" b="1" dirty="0" smtClean="0"/>
              <a:t>.</a:t>
            </a:r>
            <a:r>
              <a:rPr lang="ru-RU" sz="2000" dirty="0" smtClean="0">
                <a:solidFill>
                  <a:srgbClr val="C00000"/>
                </a:solidFill>
              </a:rPr>
              <a:t> Сенсорное развитие занимает одно из центральных мест в работе с детьми по пластилинографии. В младшей группе происходит развитие общих сенсорных способностей: цвет, форма, величина.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Воспитываются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</a:rPr>
              <a:t>тактильные и термические чувства пальцев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r>
              <a:rPr lang="ru-RU" sz="2000" dirty="0" smtClean="0">
                <a:solidFill>
                  <a:srgbClr val="C00000"/>
                </a:solidFill>
              </a:rPr>
              <a:t> Необходимость тактильного и термического чувства кончиками и подушечками пальцев обусловлена практикой жизни, стала необходимой фазой обучения, накопления социокультурного опыта ребенка.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Дети наилучшим образом познакомились с материалами через тактильные ощущения. На занятиях кружка происходит реализация впечатлений, знаний, эмоционального состояния детей в изобразительном творчестве.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Рисунок 7" descr="Безимени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227763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8" descr="Безимени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688" y="6227763"/>
            <a:ext cx="9763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6672" y="3275856"/>
            <a:ext cx="59766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Цель</a:t>
            </a:r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ru-RU" sz="3600" dirty="0" smtClean="0">
                <a:solidFill>
                  <a:srgbClr val="FF0000"/>
                </a:solidFill>
              </a:rPr>
              <a:t>Развитие ручной умелости у детей младшего дошкольного возраста посредством пластилинографии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144" y="251520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7" descr="Безимени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944" y="7020272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2" descr="Безимени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463" y="3276600"/>
            <a:ext cx="7921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Безимени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63" y="5219700"/>
            <a:ext cx="10810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Безимени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025" y="8027988"/>
            <a:ext cx="79216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0648" y="1475656"/>
            <a:ext cx="6597352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  Задачи:</a:t>
            </a:r>
          </a:p>
          <a:p>
            <a:pPr lvl="0" eaLnBrk="0" hangingPunct="0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Учить передавать простейший образ предметов, явлений окружающего мира посредством пластилинографии.</a:t>
            </a:r>
          </a:p>
          <a:p>
            <a:pPr lvl="0" eaLnBrk="0" hangingPunct="0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Учить основным приемам пластилинографии (надавливание, размазывание, отщипывание, вдавливание) .</a:t>
            </a:r>
          </a:p>
          <a:p>
            <a:pPr lvl="0" eaLnBrk="0" hangingPunct="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работать на заданном пространстве.</a:t>
            </a:r>
          </a:p>
          <a:p>
            <a:pPr lvl="0" eaLnBrk="0" hangingPunct="0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Учить принимать задачу, слушать и слышать речь воспитателя действовать по образцу, а затем по словесному указанию.</a:t>
            </a:r>
          </a:p>
          <a:p>
            <a:pPr lvl="0" eaLnBrk="0" hangingPunct="0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Учить обследовать различные объекты (предметы) с помощью зрительного, тактильного ощущения для обогащения и уточнения восприятия их формы, пропорции, цвета.</a:t>
            </a:r>
          </a:p>
          <a:p>
            <a:pPr lvl="0" eaLnBrk="0" hangingPunct="0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Воспитывать навыки аккуратной работы с пластилином.</a:t>
            </a:r>
          </a:p>
          <a:p>
            <a:pPr lvl="0" eaLnBrk="0" hangingPunct="0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Воспитывать отзывчивость, доброту, умение сочувствовать персонажам, желание помогать им.</a:t>
            </a:r>
          </a:p>
          <a:p>
            <a:pPr lvl="0" eaLnBrk="0" hangingPunct="0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Воспитывать желание участвовать в создании индивидуальных и коллективных работах.</a:t>
            </a:r>
          </a:p>
          <a:p>
            <a:pPr lvl="0" eaLnBrk="0" hangingPunct="0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Развивать мелкую моторику, координацию движения рук, глазомер.</a:t>
            </a:r>
          </a:p>
          <a:p>
            <a:pPr lvl="0" eaLnBrk="0" hangingPunct="0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Развивать изобразительную деятельность детей.</a:t>
            </a:r>
          </a:p>
          <a:p>
            <a:pPr lvl="0" eaLnBrk="0" hangingPunct="0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Развивать сюжетно - игровой замысел.</a:t>
            </a:r>
          </a:p>
          <a:p>
            <a:pPr lvl="0" eaLnBrk="0" hangingPunct="0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Развивать интерес к процессу и результатам работы.</a:t>
            </a:r>
          </a:p>
          <a:p>
            <a:pPr lvl="0" eaLnBrk="0" hangingPunct="0"/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Развивать интерес к коллективной работе.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endParaRPr lang="ru-RU" sz="17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endParaRPr lang="ru-RU" sz="17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144" y="251520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2736" y="0"/>
            <a:ext cx="4447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Творческий отчет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289" name="Picture 1" descr="C:\Users\Татьяна\Desktop\Фото поделок кружка Волшебные комочки\поделки 2015-2016 уч.год\Бусы для Лю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6016"/>
            <a:ext cx="3428999" cy="3240360"/>
          </a:xfrm>
          <a:prstGeom prst="rect">
            <a:avLst/>
          </a:prstGeom>
          <a:noFill/>
        </p:spPr>
      </p:pic>
      <p:pic>
        <p:nvPicPr>
          <p:cNvPr id="12291" name="Picture 3" descr="C:\Users\Татьяна\Desktop\Фото поделок кружка Волшебные комочки\поделки 2015-2016 уч.год\Воздушные ша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63688"/>
            <a:ext cx="3429000" cy="2952328"/>
          </a:xfrm>
          <a:prstGeom prst="rect">
            <a:avLst/>
          </a:prstGeom>
          <a:noFill/>
        </p:spPr>
      </p:pic>
      <p:pic>
        <p:nvPicPr>
          <p:cNvPr id="12293" name="Picture 5" descr="C:\Users\Татьяна\Desktop\Фото поделок кружка Волшебные комочки\поделки 2015-2016 уч.год\Украсим кукле плать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59632"/>
            <a:ext cx="3265421" cy="2880320"/>
          </a:xfrm>
          <a:prstGeom prst="rect">
            <a:avLst/>
          </a:prstGeom>
          <a:noFill/>
        </p:spPr>
      </p:pic>
      <p:pic>
        <p:nvPicPr>
          <p:cNvPr id="12294" name="Picture 6" descr="C:\Users\Татьяна\Desktop\Фото поделок кружка Волшебные комочки\поделки 2015-2016 уч.год\Овощи для засол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016" y="5508104"/>
            <a:ext cx="3284984" cy="2926829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9263" y="0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7" descr="Безимени-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4824" y="7812360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827584"/>
            <a:ext cx="294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«Украсим кукле платье»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3016" y="1403648"/>
            <a:ext cx="249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«Воздушные шары»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355976"/>
            <a:ext cx="2215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«Бусы для Люси»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7032" y="5148064"/>
            <a:ext cx="268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«Овощи для засолки»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Фото поделок кружка Волшебные комочки\поделки 2015-2016 уч.год\Варим варен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9592"/>
            <a:ext cx="3356992" cy="3024336"/>
          </a:xfrm>
          <a:prstGeom prst="rect">
            <a:avLst/>
          </a:prstGeom>
          <a:noFill/>
        </p:spPr>
      </p:pic>
      <p:pic>
        <p:nvPicPr>
          <p:cNvPr id="11265" name="Picture 1" descr="C:\Users\Татьяна\Desktop\Фото поделок кружка Волшебные комочки\поделки 2015-2016 уч.год\Созрели яблочки в сад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008" y="2123728"/>
            <a:ext cx="3356992" cy="2808312"/>
          </a:xfrm>
          <a:prstGeom prst="rect">
            <a:avLst/>
          </a:prstGeom>
          <a:noFill/>
        </p:spPr>
      </p:pic>
      <p:pic>
        <p:nvPicPr>
          <p:cNvPr id="11266" name="Picture 2" descr="C:\Users\Татьяна\Desktop\Фото поделок кружка Волшебные комочки\поделки 2015-2016 уч.год\Чудо грибоч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88024"/>
            <a:ext cx="3429000" cy="3096344"/>
          </a:xfrm>
          <a:prstGeom prst="rect">
            <a:avLst/>
          </a:prstGeom>
          <a:noFill/>
        </p:spPr>
      </p:pic>
      <p:pic>
        <p:nvPicPr>
          <p:cNvPr id="11267" name="Picture 3" descr="C:\Users\Татьяна\Desktop\Фото поделок кружка Волшебные комочки\поделки 2015-2016 уч.год\Осеннее дерево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016" y="5652120"/>
            <a:ext cx="3284984" cy="302433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200" y="0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7" descr="Безимени-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4824" y="7812360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езимени-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3056" y="323528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01008" y="1691680"/>
            <a:ext cx="321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«Созрели яблочки в саду»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672" y="467544"/>
            <a:ext cx="218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«Варим варенье»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688" y="4355976"/>
            <a:ext cx="230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«Чудо – грибочки»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3056" y="5148064"/>
            <a:ext cx="2281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«Осеннее дерево»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Татьяна\Desktop\Фото поделок кружка Волшебные комочки\поделки 2015-2016 уч.год\Пти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600"/>
            <a:ext cx="3356992" cy="3168352"/>
          </a:xfrm>
          <a:prstGeom prst="rect">
            <a:avLst/>
          </a:prstGeom>
          <a:noFill/>
        </p:spPr>
      </p:pic>
      <p:pic>
        <p:nvPicPr>
          <p:cNvPr id="10242" name="Picture 2" descr="C:\Users\Татьяна\Desktop\Фото поделок кружка Волшебные комочки\поделки 2015-2016 уч.год\Еж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008" y="2051720"/>
            <a:ext cx="3356992" cy="3168352"/>
          </a:xfrm>
          <a:prstGeom prst="rect">
            <a:avLst/>
          </a:prstGeom>
          <a:noFill/>
        </p:spPr>
      </p:pic>
      <p:pic>
        <p:nvPicPr>
          <p:cNvPr id="10" name="Picture 4" descr="C:\Users\Татьяна\Desktop\Фото поделок кружка Волшебные комочки\поделки 2015-2016 уч.год\Клубочки для коте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4008"/>
            <a:ext cx="3429000" cy="3096344"/>
          </a:xfrm>
          <a:prstGeom prst="rect">
            <a:avLst/>
          </a:prstGeom>
          <a:noFill/>
        </p:spPr>
      </p:pic>
      <p:pic>
        <p:nvPicPr>
          <p:cNvPr id="10243" name="Picture 3" descr="C:\Users\Татьяна\Desktop\Фото поделок кружка Волшебные комочки\поделки 2015-2016 уч.год\Вырастала елка на горе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016" y="6047656"/>
            <a:ext cx="3284984" cy="28448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176" y="0"/>
            <a:ext cx="1440160" cy="194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7" descr="Безимени-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8880" y="7740352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7032" y="539552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8680" y="61156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«Птичка»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3056" y="1619672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«Ежик»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656" y="4283968"/>
            <a:ext cx="29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«Клубочки для котенка»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5024" y="5436096"/>
            <a:ext cx="3244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«Вырастала елка на горе»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 занятие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Татьяна\Desktop\Фото поделок кружка Волшебные комочки\поделки 2015-2016 уч.год\Вырастала елка на горе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600"/>
            <a:ext cx="3429000" cy="3024336"/>
          </a:xfrm>
          <a:prstGeom prst="rect">
            <a:avLst/>
          </a:prstGeom>
          <a:noFill/>
        </p:spPr>
      </p:pic>
      <p:pic>
        <p:nvPicPr>
          <p:cNvPr id="9218" name="Picture 2" descr="C:\Users\Татьяна\Desktop\Фото поделок кружка Волшебные комочки\поделки 2015-2016 уч.год\Снегов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016" y="2123728"/>
            <a:ext cx="3284984" cy="3024336"/>
          </a:xfrm>
          <a:prstGeom prst="rect">
            <a:avLst/>
          </a:prstGeom>
          <a:noFill/>
        </p:spPr>
      </p:pic>
      <p:pic>
        <p:nvPicPr>
          <p:cNvPr id="9219" name="Picture 3" descr="C:\Users\Татьяна\Desktop\Фото поделок кружка Волшебные комочки\поделки 2015-2016 уч.год\Украсим елочку новогоднюю игрушк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0032"/>
            <a:ext cx="3573016" cy="3063534"/>
          </a:xfrm>
          <a:prstGeom prst="rect">
            <a:avLst/>
          </a:prstGeom>
          <a:noFill/>
        </p:spPr>
      </p:pic>
      <p:pic>
        <p:nvPicPr>
          <p:cNvPr id="9220" name="Picture 4" descr="C:\Users\Татьяна\Desktop\Фото поделок кружка Волшебные комочки\поделки 2015-2016 уч.год\Новогодняя открыт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5024" y="5796136"/>
            <a:ext cx="3212976" cy="295232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192" y="0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7" descr="Безимени-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60848" y="8097838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9040" y="395536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323528"/>
            <a:ext cx="31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«Вырастала елка на горе»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 занятие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9040" y="1619672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«Снеговик»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4502" y="4211960"/>
            <a:ext cx="370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«Украсим елочку новогодними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игрушками»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1048" y="5364088"/>
            <a:ext cx="292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«Новогодняя открытка»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Фото поделок кружка Волшебные комочки\поделки 2015-2016 уч.год\Рыбки в аквариуме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32040"/>
            <a:ext cx="3501008" cy="3024336"/>
          </a:xfrm>
          <a:prstGeom prst="rect">
            <a:avLst/>
          </a:prstGeom>
          <a:noFill/>
        </p:spPr>
      </p:pic>
      <p:pic>
        <p:nvPicPr>
          <p:cNvPr id="3" name="Picture 3" descr="C:\Users\Татьяна\Desktop\Фото поделок кружка Волшебные комочки\поделки 2015-2016 уч.год\Украсим Кате чаш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5616"/>
            <a:ext cx="3356992" cy="3024336"/>
          </a:xfrm>
          <a:prstGeom prst="rect">
            <a:avLst/>
          </a:prstGeom>
          <a:noFill/>
        </p:spPr>
      </p:pic>
      <p:pic>
        <p:nvPicPr>
          <p:cNvPr id="8196" name="Picture 4" descr="C:\Users\Татьяна\Desktop\Фото поделок кружка Волшебные комочки\поделки 2015-2016 уч.год\Рыбки в аквариум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008" y="2267744"/>
            <a:ext cx="3356992" cy="2952328"/>
          </a:xfrm>
          <a:prstGeom prst="rect">
            <a:avLst/>
          </a:prstGeom>
          <a:noFill/>
        </p:spPr>
      </p:pic>
      <p:pic>
        <p:nvPicPr>
          <p:cNvPr id="8197" name="Picture 5" descr="C:\Users\Татьяна\Desktop\Фото поделок кружка Волшебные комочки\поделки 2015-2016 уч.год\Украсим тор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016" y="5724128"/>
            <a:ext cx="3284984" cy="318316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832" y="0"/>
            <a:ext cx="1512168" cy="204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1048" y="467544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8880" y="7884368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539552"/>
            <a:ext cx="272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«Украсим Кате чашку»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3016" y="1619672"/>
            <a:ext cx="2664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«Рыбки в аквариуме»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 занятие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283968"/>
            <a:ext cx="2664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«Рыбки в аквариуме»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продолжение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7032" y="5364088"/>
            <a:ext cx="197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«Украсим торт»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Татьяна\Desktop\Фото поделок кружка Волшебные комочки\поделки 2015-2016 уч.год\Мы делили апельс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3608"/>
            <a:ext cx="3356992" cy="3024336"/>
          </a:xfrm>
          <a:prstGeom prst="rect">
            <a:avLst/>
          </a:prstGeom>
          <a:noFill/>
        </p:spPr>
      </p:pic>
      <p:pic>
        <p:nvPicPr>
          <p:cNvPr id="7170" name="Picture 2" descr="C:\Users\Татьяна\Desktop\Фото поделок кружка Волшебные комочки\поделки 2015-2016 уч.год\Утка с утя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008" y="1835696"/>
            <a:ext cx="3356992" cy="3168352"/>
          </a:xfrm>
          <a:prstGeom prst="rect">
            <a:avLst/>
          </a:prstGeom>
          <a:noFill/>
        </p:spPr>
      </p:pic>
      <p:pic>
        <p:nvPicPr>
          <p:cNvPr id="7171" name="Picture 3" descr="C:\Users\Татьяна\Desktop\Фото поделок кружка Волшебные комочки\поделки 2015-2016 уч.год\Веточка мимоз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4048"/>
            <a:ext cx="3501008" cy="3024336"/>
          </a:xfrm>
          <a:prstGeom prst="rect">
            <a:avLst/>
          </a:prstGeom>
          <a:noFill/>
        </p:spPr>
      </p:pic>
      <p:pic>
        <p:nvPicPr>
          <p:cNvPr id="7172" name="Picture 4" descr="C:\Users\Татьяна\Desktop\Фото поделок кружка Волшебные комочки\поделки 2015-2016 уч.год\Украсим Кате плать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5024" y="5508104"/>
            <a:ext cx="3212976" cy="288032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9263" y="0"/>
            <a:ext cx="13287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3056" y="323528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Безимени-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8880" y="7812360"/>
            <a:ext cx="10128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539552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«Мы делили апельсин»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3016" y="1331640"/>
            <a:ext cx="21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«Утка с утятами»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656" y="4283968"/>
            <a:ext cx="247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«Веточка мимозы в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подарок маме»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1048" y="5148064"/>
            <a:ext cx="284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«Украсим платье Кате»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1289</Words>
  <Application>Microsoft Office PowerPoint</Application>
  <PresentationFormat>Экран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Татьяна</cp:lastModifiedBy>
  <cp:revision>68</cp:revision>
  <dcterms:created xsi:type="dcterms:W3CDTF">2013-03-24T04:59:05Z</dcterms:created>
  <dcterms:modified xsi:type="dcterms:W3CDTF">2016-05-18T03:31:53Z</dcterms:modified>
</cp:coreProperties>
</file>